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EB Garamond" pitchFamily="2" charset="0"/>
      <p:regular r:id="rId14"/>
      <p:bold r:id="rId15"/>
      <p:italic r:id="rId16"/>
      <p:boldItalic r:id="rId17"/>
    </p:embeddedFont>
    <p:embeddedFont>
      <p:font typeface="EB Garamond ExtraBold" pitchFamily="2" charset="0"/>
      <p:bold r:id="rId18"/>
      <p:italic r:id="rId19"/>
      <p:boldItalic r:id="rId20"/>
    </p:embeddedFont>
    <p:embeddedFont>
      <p:font typeface="EB Garamond Medium" pitchFamily="2" charset="0"/>
      <p:regular r:id="rId21"/>
      <p:bold r:id="rId22"/>
      <p:italic r:id="rId23"/>
      <p:boldItalic r:id="rId24"/>
    </p:embeddedFont>
    <p:embeddedFont>
      <p:font typeface="Geo" panose="02000603000000000000" pitchFamily="2" charset="0"/>
      <p:regular r:id="rId25"/>
      <p: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Play" panose="02000000000000000000" pitchFamily="2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V4TrsHFCJOjkeuTs57DxD7nP8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EB Garamond Medium"/>
                <a:ea typeface="EB Garamond Medium"/>
                <a:cs typeface="EB Garamond Medium"/>
                <a:sym typeface="EB Garamond Medium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c73d1a965_0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38c73d1a96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800600" y="1122362"/>
            <a:ext cx="6431692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Georgia"/>
              <a:buNone/>
              <a:defRPr sz="60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800598" y="3731247"/>
            <a:ext cx="587071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"/>
              <a:buNone/>
              <a:defRPr sz="2400">
                <a:solidFill>
                  <a:srgbClr val="FFFFFF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"/>
              <a:buNone/>
              <a:defRPr sz="2400">
                <a:solidFill>
                  <a:srgbClr val="FFFFFF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"/>
              <a:buNone/>
              <a:defRPr sz="2400">
                <a:solidFill>
                  <a:srgbClr val="FFFFFF"/>
                </a:solidFill>
                <a:latin typeface="Geo"/>
                <a:ea typeface="Geo"/>
                <a:cs typeface="Geo"/>
                <a:sym typeface="Geo"/>
              </a:defRPr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"/>
              <a:buNone/>
              <a:defRPr sz="2400">
                <a:solidFill>
                  <a:srgbClr val="FFFFFF"/>
                </a:solidFill>
                <a:latin typeface="Geo"/>
                <a:ea typeface="Geo"/>
                <a:cs typeface="Geo"/>
                <a:sym typeface="Geo"/>
              </a:defRPr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eo"/>
              <a:buNone/>
              <a:defRPr sz="2400">
                <a:solidFill>
                  <a:srgbClr val="FFFFFF"/>
                </a:solidFill>
                <a:latin typeface="Geo"/>
                <a:ea typeface="Geo"/>
                <a:cs typeface="Geo"/>
                <a:sym typeface="Geo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4" descr="Picture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44" y="5251620"/>
            <a:ext cx="1364091" cy="136409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1098174" y="6391592"/>
            <a:ext cx="255627" cy="29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Font typeface="EB Garamond Medium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Font typeface="EB Garamond Medium"/>
              <a:buNone/>
              <a:defRPr sz="24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Font typeface="EB Garamond Medium"/>
              <a:buNone/>
              <a:defRPr sz="2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Font typeface="EB Garamond Medium"/>
              <a:buNone/>
              <a:defRPr sz="24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Font typeface="EB Garamond Medium"/>
              <a:buNone/>
              <a:defRPr sz="2400">
                <a:solidFill>
                  <a:srgbClr val="757575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1098174" y="6391592"/>
            <a:ext cx="255627" cy="29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11098174" y="6391592"/>
            <a:ext cx="255627" cy="29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EB Garamond"/>
              <a:buNone/>
              <a:defRPr sz="2400" b="1">
                <a:latin typeface="EB Garamond ExtraBold"/>
                <a:ea typeface="EB Garamond ExtraBold"/>
                <a:cs typeface="EB Garamond ExtraBold"/>
                <a:sym typeface="EB Garamond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EB Garamond"/>
              <a:buNone/>
              <a:defRPr sz="2400" b="1">
                <a:latin typeface="EB Garamond ExtraBold"/>
                <a:ea typeface="EB Garamond ExtraBold"/>
                <a:cs typeface="EB Garamond ExtraBold"/>
                <a:sym typeface="EB Garamond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EB Garamond"/>
              <a:buNone/>
              <a:defRPr sz="2400" b="1">
                <a:latin typeface="EB Garamond ExtraBold"/>
                <a:ea typeface="EB Garamond ExtraBold"/>
                <a:cs typeface="EB Garamond ExtraBold"/>
                <a:sym typeface="EB Garamond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EB Garamond"/>
              <a:buNone/>
              <a:defRPr sz="2400" b="1">
                <a:latin typeface="EB Garamond ExtraBold"/>
                <a:ea typeface="EB Garamond ExtraBold"/>
                <a:cs typeface="EB Garamond ExtraBold"/>
                <a:sym typeface="EB Garamond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EB Garamond"/>
              <a:buNone/>
              <a:defRPr sz="2400" b="1">
                <a:latin typeface="EB Garamond ExtraBold"/>
                <a:ea typeface="EB Garamond ExtraBold"/>
                <a:cs typeface="EB Garamond ExtraBold"/>
                <a:sym typeface="EB Garamond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11098174" y="6391592"/>
            <a:ext cx="255627" cy="29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11098174" y="6391592"/>
            <a:ext cx="255627" cy="29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11098174" y="6391592"/>
            <a:ext cx="255627" cy="29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EB Garamond Medium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EB Garamond Medium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EB Garamond Medium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EB Garamond Medium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EB Garamond Medium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11098174" y="6391592"/>
            <a:ext cx="255627" cy="29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>
                <a:solidFill>
                  <a:srgbClr val="757575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 sz="4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 sz="4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 sz="4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 sz="4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 sz="4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 sz="4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 sz="4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 sz="4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lay"/>
              <a:buNone/>
              <a:defRPr sz="4400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11098174" y="6391592"/>
            <a:ext cx="255627" cy="29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 b="0" i="0" u="none" strike="noStrike" cap="none">
                <a:solidFill>
                  <a:srgbClr val="757575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 b="0" i="0" u="none" strike="noStrike" cap="none">
                <a:solidFill>
                  <a:srgbClr val="757575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 b="0" i="0" u="none" strike="noStrike" cap="none">
                <a:solidFill>
                  <a:srgbClr val="757575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 b="0" i="0" u="none" strike="noStrike" cap="none">
                <a:solidFill>
                  <a:srgbClr val="757575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 b="0" i="0" u="none" strike="noStrike" cap="none">
                <a:solidFill>
                  <a:srgbClr val="757575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 b="0" i="0" u="none" strike="noStrike" cap="none">
                <a:solidFill>
                  <a:srgbClr val="757575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 b="0" i="0" u="none" strike="noStrike" cap="none">
                <a:solidFill>
                  <a:srgbClr val="757575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 b="0" i="0" u="none" strike="noStrike" cap="none">
                <a:solidFill>
                  <a:srgbClr val="757575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EB Garamond Medium"/>
              <a:buNone/>
              <a:defRPr sz="1200" b="0" i="0" u="none" strike="noStrike" cap="none">
                <a:solidFill>
                  <a:srgbClr val="757575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ctrTitle" idx="4294967295"/>
          </p:nvPr>
        </p:nvSpPr>
        <p:spPr>
          <a:xfrm>
            <a:off x="4835400" y="1667900"/>
            <a:ext cx="64947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658"/>
              <a:buFont typeface="Geo"/>
              <a:buNone/>
            </a:pPr>
            <a:r>
              <a:rPr lang="en-US" sz="8280" i="0" u="none" strike="noStrike" cap="none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Second Sunday of Advent</a:t>
            </a:r>
            <a:endParaRPr sz="4511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5318327" y="4410910"/>
            <a:ext cx="5528845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PEACE Through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Protecting the Vulnerable</a:t>
            </a:r>
            <a:endParaRPr sz="36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/>
        </p:nvSpPr>
        <p:spPr>
          <a:xfrm>
            <a:off x="209842" y="2072366"/>
            <a:ext cx="11772315" cy="327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eorgia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peace of our salvation is ours to fill our hearts.</a:t>
            </a:r>
            <a:endParaRPr/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eorgia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Christ came to dwell among us and share our common plight. </a:t>
            </a:r>
            <a:endParaRPr/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eorgia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whole world’s grief and suff’ring and earth’s unspoken pain,</a:t>
            </a:r>
            <a:endParaRPr/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eorgia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your perfect peace embraces till only hope remains.</a:t>
            </a:r>
            <a:endParaRPr/>
          </a:p>
        </p:txBody>
      </p:sp>
      <p:sp>
        <p:nvSpPr>
          <p:cNvPr id="106" name="Google Shape;106;p11"/>
          <p:cNvSpPr txBox="1"/>
          <p:nvPr/>
        </p:nvSpPr>
        <p:spPr>
          <a:xfrm>
            <a:off x="936674" y="1148860"/>
            <a:ext cx="4058530" cy="61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Hymn</a:t>
            </a:r>
            <a:endParaRPr/>
          </a:p>
        </p:txBody>
      </p:sp>
      <p:sp>
        <p:nvSpPr>
          <p:cNvPr id="107" name="Google Shape;107;p11"/>
          <p:cNvSpPr txBox="1"/>
          <p:nvPr/>
        </p:nvSpPr>
        <p:spPr>
          <a:xfrm>
            <a:off x="7571937" y="1148860"/>
            <a:ext cx="4058530" cy="61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St. Theodulph</a:t>
            </a:r>
            <a:endParaRPr/>
          </a:p>
        </p:txBody>
      </p:sp>
      <p:sp>
        <p:nvSpPr>
          <p:cNvPr id="108" name="Google Shape;108;p11"/>
          <p:cNvSpPr txBox="1"/>
          <p:nvPr/>
        </p:nvSpPr>
        <p:spPr>
          <a:xfrm>
            <a:off x="573257" y="5908430"/>
            <a:ext cx="10857915" cy="916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(Adapted from #268 vs. 2 in the Moravian Book of Worship, Text by Paul Gerhardt, Tr. Jean Dogga Pearson © 1992. Used by permission of the Interprovincial Board of Communication.)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/>
          <p:nvPr/>
        </p:nvSpPr>
        <p:spPr>
          <a:xfrm>
            <a:off x="4826017" y="494380"/>
            <a:ext cx="6942407" cy="628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3500"/>
              <a:buFont typeface="Georgia"/>
              <a:buNone/>
            </a:pPr>
            <a:r>
              <a:rPr lang="en-US" sz="3500" b="0" i="0" u="none" strike="noStrike" cap="none">
                <a:solidFill>
                  <a:srgbClr val="DDDDDD"/>
                </a:solidFill>
                <a:latin typeface="Georgia"/>
                <a:ea typeface="Georgia"/>
                <a:cs typeface="Georgia"/>
                <a:sym typeface="Georgia"/>
              </a:rPr>
              <a:t>We pray today for all God’s children,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</a:pPr>
            <a:endParaRPr sz="1800" b="0" i="0" u="none" strike="noStrike" cap="none"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Georgia"/>
              <a:buNone/>
            </a:pPr>
            <a:r>
              <a:rPr lang="en-US" sz="3500" b="1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That each one might know the hope, peace, joy, and love that comes from God through the Advent of the Christ Child. Amen.</a:t>
            </a:r>
            <a:endParaRPr/>
          </a:p>
        </p:txBody>
      </p:sp>
      <p:pic>
        <p:nvPicPr>
          <p:cNvPr id="114" name="Google Shape;114;p12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38" y="5275383"/>
            <a:ext cx="1346200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/>
          <p:nvPr/>
        </p:nvSpPr>
        <p:spPr>
          <a:xfrm>
            <a:off x="4441873" y="1130549"/>
            <a:ext cx="7481700" cy="483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4000"/>
              <a:buFont typeface="Georgia"/>
              <a:buNone/>
            </a:pPr>
            <a:r>
              <a:rPr lang="en-US" sz="4000" b="0" i="0" u="none" strike="noStrike" cap="none" dirty="0">
                <a:solidFill>
                  <a:srgbClr val="DDDDDD"/>
                </a:solidFill>
                <a:latin typeface="Georgia"/>
                <a:ea typeface="Georgia"/>
                <a:cs typeface="Georgia"/>
                <a:sym typeface="Georgia"/>
              </a:rPr>
              <a:t>On this Second Sunday of Advent, as we anticipate the coming of the Christ Child, we light the candle of peace.</a:t>
            </a:r>
            <a:endParaRPr dirty="0"/>
          </a:p>
          <a:p>
            <a:pPr marL="0" marR="0" lvl="0" indent="0" algn="ctr" rtl="0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1800"/>
              <a:buFont typeface="Georgia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4000"/>
              <a:buFont typeface="Georgia"/>
              <a:buNone/>
            </a:pPr>
            <a:r>
              <a:rPr lang="en-US" sz="4000" i="1" dirty="0">
                <a:solidFill>
                  <a:srgbClr val="DDDDDD"/>
                </a:solidFill>
                <a:latin typeface="Georgia"/>
                <a:ea typeface="Georgia"/>
                <a:cs typeface="Georgia"/>
                <a:sym typeface="Georgia"/>
              </a:rPr>
              <a:t>Two candles are lit.</a:t>
            </a:r>
            <a:endParaRPr dirty="0"/>
          </a:p>
        </p:txBody>
      </p:sp>
      <p:pic>
        <p:nvPicPr>
          <p:cNvPr id="57" name="Google Shape;57;p2" descr="Picture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38" y="5275383"/>
            <a:ext cx="1346200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/>
        </p:nvSpPr>
        <p:spPr>
          <a:xfrm>
            <a:off x="4425149" y="242855"/>
            <a:ext cx="7481700" cy="7325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John the Baptist calls out in the wilderness, “Make straight the crooked paths and prepare the way of the Lord!”</a:t>
            </a:r>
            <a:endParaRPr sz="40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way of the Lord is right relationships, wholeness, and harmony for all people everywhere.</a:t>
            </a:r>
            <a:endParaRPr sz="4000" b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4000"/>
              <a:buFont typeface="Georgia"/>
              <a:buNone/>
            </a:pPr>
            <a:endParaRPr sz="4000" dirty="0">
              <a:solidFill>
                <a:srgbClr val="DDDDD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3" name="Google Shape;63;p3" descr="Picture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38" y="5275383"/>
            <a:ext cx="1346200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/>
          <p:nvPr/>
        </p:nvSpPr>
        <p:spPr>
          <a:xfrm>
            <a:off x="4502199" y="525466"/>
            <a:ext cx="7434900" cy="603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For those experiencing crooked and stony paths, may new ways be found that are smooth.</a:t>
            </a:r>
            <a:endParaRPr sz="41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1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 b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Jesus, we pray that you will guide our feet into</a:t>
            </a:r>
            <a:endParaRPr sz="4100" b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100" b="1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path of peace. </a:t>
            </a:r>
            <a:endParaRPr sz="4100" b="1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eorgia"/>
              <a:buNone/>
            </a:pPr>
            <a:endParaRPr sz="3200" b="1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9" name="Google Shape;69;p4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38" y="5275383"/>
            <a:ext cx="1346200" cy="1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/>
        </p:nvSpPr>
        <p:spPr>
          <a:xfrm>
            <a:off x="549813" y="462738"/>
            <a:ext cx="6432000" cy="6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In Sierra Leone, young girls had to leave their villages to be educated.  Away from home, without protection, young girls were vulnerable to abuse and worse.  With the establishment of a Moravian School for boys and for girls, now children are safe, learning and thriving close to home.</a:t>
            </a:r>
            <a:endParaRPr sz="3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3500"/>
              <a:buFont typeface="Georgia"/>
              <a:buNone/>
            </a:pPr>
            <a:endParaRPr sz="3500">
              <a:solidFill>
                <a:srgbClr val="DDDDD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5" name="Google Shape;75;p5" title="IMG_717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613" y="3079200"/>
            <a:ext cx="4905390" cy="367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5" title="IMG_721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904" y="357450"/>
            <a:ext cx="3629000" cy="27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/>
        </p:nvSpPr>
        <p:spPr>
          <a:xfrm>
            <a:off x="607688" y="1822763"/>
            <a:ext cx="6432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3300"/>
              <a:buFont typeface="Georgia"/>
              <a:buNone/>
            </a:pPr>
            <a:r>
              <a:rPr lang="en-US" sz="3200" b="1">
                <a:latin typeface="Georgia"/>
                <a:ea typeface="Georgia"/>
                <a:cs typeface="Georgia"/>
                <a:sym typeface="Georgia"/>
              </a:rPr>
              <a:t>We</a:t>
            </a:r>
            <a:r>
              <a:rPr lang="en-US" sz="35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We thank God for those who offer peace through protection.</a:t>
            </a:r>
            <a:endParaRPr sz="32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2" name="Google Shape;82;p6" title="UWD for Adve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9213" y="152400"/>
            <a:ext cx="3276600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/>
          <p:nvPr/>
        </p:nvSpPr>
        <p:spPr>
          <a:xfrm>
            <a:off x="657702" y="1286404"/>
            <a:ext cx="6432000" cy="4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eorgia"/>
              <a:buNone/>
            </a:pPr>
            <a:r>
              <a:rPr lang="en-US" sz="3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global work of the Unity Women’s Desk develops congregational resources that equip people to advocate for both women who are suffering from violence and for changes in legal systems. </a:t>
            </a:r>
            <a:endParaRPr sz="32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8" name="Google Shape;88;p7" title="IMG_714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502" y="1433450"/>
            <a:ext cx="4797501" cy="359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c73d1a965_0_2"/>
          <p:cNvSpPr txBox="1"/>
          <p:nvPr/>
        </p:nvSpPr>
        <p:spPr>
          <a:xfrm>
            <a:off x="607688" y="1822763"/>
            <a:ext cx="6432000" cy="26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3300"/>
              <a:buFont typeface="Georgia"/>
              <a:buNone/>
            </a:pPr>
            <a:r>
              <a:rPr lang="en-US" sz="3200" b="1">
                <a:latin typeface="Georgia"/>
                <a:ea typeface="Georgia"/>
                <a:cs typeface="Georgia"/>
                <a:sym typeface="Georgia"/>
              </a:rPr>
              <a:t>We</a:t>
            </a:r>
            <a:r>
              <a:rPr lang="en-US" sz="34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We thank God for those who offer peace through protection.</a:t>
            </a:r>
            <a:endParaRPr sz="3400" b="1"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3300"/>
              <a:buFont typeface="Georgia"/>
              <a:buNone/>
            </a:pPr>
            <a:r>
              <a:rPr lang="en-US" sz="3200" b="1">
                <a:latin typeface="Georgia"/>
                <a:ea typeface="Georgia"/>
                <a:cs typeface="Georgia"/>
                <a:sym typeface="Georgia"/>
              </a:rPr>
              <a:t>We </a:t>
            </a:r>
            <a:endParaRPr sz="32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4" name="Google Shape;94;g38c73d1a965_0_2" title="UWD for Adve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9213" y="152400"/>
            <a:ext cx="3276600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/>
          <p:nvPr/>
        </p:nvSpPr>
        <p:spPr>
          <a:xfrm>
            <a:off x="4250564" y="693124"/>
            <a:ext cx="7692600" cy="58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 this time, our congregation celebrates the light of Peace in our community and</a:t>
            </a:r>
            <a:endParaRPr sz="3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through our shared ministry: </a:t>
            </a:r>
            <a:endParaRPr sz="3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i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(speak aloud the areas of ministry that offer protection for the vulnerable.)</a:t>
            </a:r>
            <a:endParaRPr sz="3200" i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And all God’s children say:</a:t>
            </a:r>
            <a:endParaRPr sz="32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We thank God for those who offer peace through protection.</a:t>
            </a:r>
            <a:endParaRPr sz="32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0" name="Google Shape;100;p8" title="UWD for Adven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76600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</Words>
  <Application>Microsoft Macintosh PowerPoint</Application>
  <PresentationFormat>Widescreen</PresentationFormat>
  <Paragraphs>36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Georgia</vt:lpstr>
      <vt:lpstr>EB Garamond Medium</vt:lpstr>
      <vt:lpstr>Play</vt:lpstr>
      <vt:lpstr>EB Garamond</vt:lpstr>
      <vt:lpstr>EB Garamond ExtraBold</vt:lpstr>
      <vt:lpstr>Geo</vt:lpstr>
      <vt:lpstr>Arial</vt:lpstr>
      <vt:lpstr>Office Theme</vt:lpstr>
      <vt:lpstr>Second Sunday of Advent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Mike Riess</cp:lastModifiedBy>
  <cp:revision>2</cp:revision>
  <dcterms:modified xsi:type="dcterms:W3CDTF">2025-10-28T18:21:23Z</dcterms:modified>
</cp:coreProperties>
</file>