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Geo" panose="02000603000000000000" pitchFamily="2" charset="0"/>
      <p:regular r:id="rId17"/>
      <p:italic r:id="rId18"/>
    </p:embeddedFont>
    <p:embeddedFont>
      <p:font typeface="Georgia" panose="02040502050405020303" pitchFamily="18" charset="0"/>
      <p:regular r:id="rId19"/>
      <p:bold r:id="rId20"/>
      <p:italic r:id="rId21"/>
      <p:boldItalic r:id="rId22"/>
    </p:embeddedFont>
    <p:embeddedFont>
      <p:font typeface="Play" panose="02000000000000000000"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fO4nxD3+alLwsRu4NC8jelZ9n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 name="Google Shape;4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8c75bbd38e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g38c75bbd3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98615926df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g398615926d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800600" y="1122362"/>
            <a:ext cx="6431692"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FFFFFF"/>
              </a:buClr>
              <a:buSzPts val="6000"/>
              <a:buFont typeface="Georgia"/>
              <a:buNone/>
              <a:defRPr sz="6000" b="1">
                <a:solidFill>
                  <a:srgbClr val="FFFFFF"/>
                </a:solidFill>
                <a:latin typeface="Georgia"/>
                <a:ea typeface="Georgia"/>
                <a:cs typeface="Georgia"/>
                <a:sym typeface="Georgia"/>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14"/>
          <p:cNvSpPr txBox="1">
            <a:spLocks noGrp="1"/>
          </p:cNvSpPr>
          <p:nvPr>
            <p:ph type="body" idx="1"/>
          </p:nvPr>
        </p:nvSpPr>
        <p:spPr>
          <a:xfrm>
            <a:off x="4800598" y="3731247"/>
            <a:ext cx="5870714" cy="1655762"/>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FFFFFF"/>
              </a:buClr>
              <a:buSzPts val="2400"/>
              <a:buFont typeface="Geo"/>
              <a:buNone/>
              <a:defRPr sz="2400">
                <a:solidFill>
                  <a:srgbClr val="FFFFFF"/>
                </a:solidFill>
                <a:latin typeface="Geo"/>
                <a:ea typeface="Geo"/>
                <a:cs typeface="Geo"/>
                <a:sym typeface="Geo"/>
              </a:defRPr>
            </a:lvl1pPr>
            <a:lvl2pPr marL="914400" lvl="1" indent="-228600" algn="ctr">
              <a:lnSpc>
                <a:spcPct val="90000"/>
              </a:lnSpc>
              <a:spcBef>
                <a:spcPts val="1000"/>
              </a:spcBef>
              <a:spcAft>
                <a:spcPts val="0"/>
              </a:spcAft>
              <a:buClr>
                <a:srgbClr val="FFFFFF"/>
              </a:buClr>
              <a:buSzPts val="2400"/>
              <a:buFont typeface="Geo"/>
              <a:buNone/>
              <a:defRPr sz="2400">
                <a:solidFill>
                  <a:srgbClr val="FFFFFF"/>
                </a:solidFill>
                <a:latin typeface="Geo"/>
                <a:ea typeface="Geo"/>
                <a:cs typeface="Geo"/>
                <a:sym typeface="Geo"/>
              </a:defRPr>
            </a:lvl2pPr>
            <a:lvl3pPr marL="1371600" lvl="2" indent="-228600" algn="ctr">
              <a:lnSpc>
                <a:spcPct val="90000"/>
              </a:lnSpc>
              <a:spcBef>
                <a:spcPts val="1000"/>
              </a:spcBef>
              <a:spcAft>
                <a:spcPts val="0"/>
              </a:spcAft>
              <a:buClr>
                <a:srgbClr val="FFFFFF"/>
              </a:buClr>
              <a:buSzPts val="2400"/>
              <a:buFont typeface="Geo"/>
              <a:buNone/>
              <a:defRPr sz="2400">
                <a:solidFill>
                  <a:srgbClr val="FFFFFF"/>
                </a:solidFill>
                <a:latin typeface="Geo"/>
                <a:ea typeface="Geo"/>
                <a:cs typeface="Geo"/>
                <a:sym typeface="Geo"/>
              </a:defRPr>
            </a:lvl3pPr>
            <a:lvl4pPr marL="1828800" lvl="3" indent="-228600" algn="ctr">
              <a:lnSpc>
                <a:spcPct val="90000"/>
              </a:lnSpc>
              <a:spcBef>
                <a:spcPts val="1000"/>
              </a:spcBef>
              <a:spcAft>
                <a:spcPts val="0"/>
              </a:spcAft>
              <a:buClr>
                <a:srgbClr val="FFFFFF"/>
              </a:buClr>
              <a:buSzPts val="2400"/>
              <a:buFont typeface="Geo"/>
              <a:buNone/>
              <a:defRPr sz="2400">
                <a:solidFill>
                  <a:srgbClr val="FFFFFF"/>
                </a:solidFill>
                <a:latin typeface="Geo"/>
                <a:ea typeface="Geo"/>
                <a:cs typeface="Geo"/>
                <a:sym typeface="Geo"/>
              </a:defRPr>
            </a:lvl4pPr>
            <a:lvl5pPr marL="2286000" lvl="4" indent="-228600" algn="ctr">
              <a:lnSpc>
                <a:spcPct val="90000"/>
              </a:lnSpc>
              <a:spcBef>
                <a:spcPts val="1000"/>
              </a:spcBef>
              <a:spcAft>
                <a:spcPts val="0"/>
              </a:spcAft>
              <a:buClr>
                <a:srgbClr val="FFFFFF"/>
              </a:buClr>
              <a:buSzPts val="2400"/>
              <a:buFont typeface="Geo"/>
              <a:buNone/>
              <a:defRPr sz="2400">
                <a:solidFill>
                  <a:srgbClr val="FFFFFF"/>
                </a:solidFill>
                <a:latin typeface="Geo"/>
                <a:ea typeface="Geo"/>
                <a:cs typeface="Geo"/>
                <a:sym typeface="Geo"/>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pic>
        <p:nvPicPr>
          <p:cNvPr id="12" name="Google Shape;12;p14" descr="Picture 8"/>
          <p:cNvPicPr preferRelativeResize="0"/>
          <p:nvPr/>
        </p:nvPicPr>
        <p:blipFill rotWithShape="1">
          <a:blip r:embed="rId3">
            <a:alphaModFix/>
          </a:blip>
          <a:srcRect/>
          <a:stretch/>
        </p:blipFill>
        <p:spPr>
          <a:xfrm>
            <a:off x="254644" y="5251620"/>
            <a:ext cx="1364091" cy="1364092"/>
          </a:xfrm>
          <a:prstGeom prst="rect">
            <a:avLst/>
          </a:prstGeom>
          <a:noFill/>
          <a:ln>
            <a:noFill/>
          </a:ln>
        </p:spPr>
      </p:pic>
      <p:sp>
        <p:nvSpPr>
          <p:cNvPr id="13" name="Google Shape;13;p1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16"/>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8" name="Google Shape;18;p16"/>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9" name="Google Shape;19;p16"/>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Play"/>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2" name="Google Shape;22;p17"/>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757575"/>
              </a:buClr>
              <a:buSzPts val="2400"/>
              <a:buFont typeface="Arial"/>
              <a:buNone/>
              <a:defRPr sz="2400">
                <a:solidFill>
                  <a:srgbClr val="757575"/>
                </a:solidFill>
              </a:defRPr>
            </a:lvl1pPr>
            <a:lvl2pPr marL="914400" lvl="1" indent="-228600" algn="l">
              <a:lnSpc>
                <a:spcPct val="90000"/>
              </a:lnSpc>
              <a:spcBef>
                <a:spcPts val="1000"/>
              </a:spcBef>
              <a:spcAft>
                <a:spcPts val="0"/>
              </a:spcAft>
              <a:buClr>
                <a:srgbClr val="757575"/>
              </a:buClr>
              <a:buSzPts val="2400"/>
              <a:buFont typeface="Arial"/>
              <a:buNone/>
              <a:defRPr sz="2400">
                <a:solidFill>
                  <a:srgbClr val="757575"/>
                </a:solidFill>
              </a:defRPr>
            </a:lvl2pPr>
            <a:lvl3pPr marL="1371600" lvl="2" indent="-228600" algn="l">
              <a:lnSpc>
                <a:spcPct val="90000"/>
              </a:lnSpc>
              <a:spcBef>
                <a:spcPts val="1000"/>
              </a:spcBef>
              <a:spcAft>
                <a:spcPts val="0"/>
              </a:spcAft>
              <a:buClr>
                <a:srgbClr val="757575"/>
              </a:buClr>
              <a:buSzPts val="2400"/>
              <a:buFont typeface="Arial"/>
              <a:buNone/>
              <a:defRPr sz="2400">
                <a:solidFill>
                  <a:srgbClr val="757575"/>
                </a:solidFill>
              </a:defRPr>
            </a:lvl3pPr>
            <a:lvl4pPr marL="1828800" lvl="3" indent="-228600" algn="l">
              <a:lnSpc>
                <a:spcPct val="90000"/>
              </a:lnSpc>
              <a:spcBef>
                <a:spcPts val="1000"/>
              </a:spcBef>
              <a:spcAft>
                <a:spcPts val="0"/>
              </a:spcAft>
              <a:buClr>
                <a:srgbClr val="757575"/>
              </a:buClr>
              <a:buSzPts val="2400"/>
              <a:buFont typeface="Arial"/>
              <a:buNone/>
              <a:defRPr sz="2400">
                <a:solidFill>
                  <a:srgbClr val="757575"/>
                </a:solidFill>
              </a:defRPr>
            </a:lvl4pPr>
            <a:lvl5pPr marL="2286000" lvl="4" indent="-228600" algn="l">
              <a:lnSpc>
                <a:spcPct val="90000"/>
              </a:lnSpc>
              <a:spcBef>
                <a:spcPts val="1000"/>
              </a:spcBef>
              <a:spcAft>
                <a:spcPts val="0"/>
              </a:spcAft>
              <a:buClr>
                <a:srgbClr val="757575"/>
              </a:buClr>
              <a:buSzPts val="2400"/>
              <a:buFont typeface="Arial"/>
              <a:buNone/>
              <a:defRPr sz="2400">
                <a:solidFill>
                  <a:srgbClr val="757575"/>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3" name="Google Shape;23;p17"/>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6" name="Google Shape;26;p18"/>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7" name="Google Shape;27;p18"/>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0" name="Google Shape;30;p19"/>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1" name="Google Shape;31;p19"/>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2" name="Google Shape;32;p19"/>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5" name="Google Shape;35;p20"/>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Play"/>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8" name="Google Shape;38;p21"/>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1"/>
          <p:cNvSpPr txBox="1">
            <a:spLocks noGrp="1"/>
          </p:cNvSpPr>
          <p:nvPr>
            <p:ph type="body" idx="2"/>
          </p:nvPr>
        </p:nvSpPr>
        <p:spPr>
          <a:xfrm>
            <a:off x="839787" y="2057400"/>
            <a:ext cx="3932238"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0" name="Google Shape;40;p21"/>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1"/>
        <p:cNvGrpSpPr/>
        <p:nvPr/>
      </p:nvGrpSpPr>
      <p:grpSpPr>
        <a:xfrm>
          <a:off x="0" y="0"/>
          <a:ext cx="0" cy="0"/>
          <a:chOff x="0" y="0"/>
          <a:chExt cx="0" cy="0"/>
        </a:xfrm>
      </p:grpSpPr>
      <p:sp>
        <p:nvSpPr>
          <p:cNvPr id="42" name="Google Shape;42;p22"/>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Play"/>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3" name="Google Shape;43;p22"/>
          <p:cNvSpPr>
            <a:spLocks noGrp="1"/>
          </p:cNvSpPr>
          <p:nvPr>
            <p:ph type="pic" idx="2"/>
          </p:nvPr>
        </p:nvSpPr>
        <p:spPr>
          <a:xfrm>
            <a:off x="5183187" y="987425"/>
            <a:ext cx="6172201" cy="4873625"/>
          </a:xfrm>
          <a:prstGeom prst="rect">
            <a:avLst/>
          </a:prstGeom>
          <a:noFill/>
          <a:ln>
            <a:noFill/>
          </a:ln>
        </p:spPr>
      </p:sp>
      <p:sp>
        <p:nvSpPr>
          <p:cNvPr id="44" name="Google Shape;44;p22"/>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5" name="Google Shape;45;p22"/>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1pPr>
            <a:lvl2pPr marR="0" lvl="1"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2pPr>
            <a:lvl3pPr marR="0" lvl="2"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3pPr>
            <a:lvl4pPr marR="0" lvl="3"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4pPr>
            <a:lvl5pPr marR="0" lvl="4"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5pPr>
            <a:lvl6pPr marR="0" lvl="5"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6pPr>
            <a:lvl7pPr marR="0" lvl="6"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7pPr>
            <a:lvl8pPr marR="0" lvl="7"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8pPr>
            <a:lvl9pPr marR="0" lvl="8" algn="l" rtl="0">
              <a:lnSpc>
                <a:spcPct val="90000"/>
              </a:lnSpc>
              <a:spcBef>
                <a:spcPts val="0"/>
              </a:spcBef>
              <a:spcAft>
                <a:spcPts val="0"/>
              </a:spcAft>
              <a:buClr>
                <a:srgbClr val="000000"/>
              </a:buClr>
              <a:buSzPts val="4400"/>
              <a:buFont typeface="Play"/>
              <a:buNone/>
              <a:defRPr sz="4400" b="0" i="0" u="none" strike="noStrike" cap="none">
                <a:solidFill>
                  <a:srgbClr val="000000"/>
                </a:solidFill>
                <a:latin typeface="Play"/>
                <a:ea typeface="Play"/>
                <a:cs typeface="Play"/>
                <a:sym typeface="Play"/>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Google Shape;8;p13"/>
          <p:cNvSpPr txBox="1">
            <a:spLocks noGrp="1"/>
          </p:cNvSpPr>
          <p:nvPr>
            <p:ph type="sldNum" idx="12"/>
          </p:nvPr>
        </p:nvSpPr>
        <p:spPr>
          <a:xfrm>
            <a:off x="11080144" y="6404292"/>
            <a:ext cx="273657" cy="26924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a:spLocks noGrp="1"/>
          </p:cNvSpPr>
          <p:nvPr>
            <p:ph type="ctrTitle" idx="4294967295"/>
          </p:nvPr>
        </p:nvSpPr>
        <p:spPr>
          <a:xfrm>
            <a:off x="4775100" y="758850"/>
            <a:ext cx="6780000" cy="2140200"/>
          </a:xfrm>
          <a:prstGeom prst="rect">
            <a:avLst/>
          </a:prstGeom>
          <a:noFill/>
          <a:ln>
            <a:noFill/>
          </a:ln>
        </p:spPr>
        <p:txBody>
          <a:bodyPr spcFirstLastPara="1" wrap="square" lIns="45700" tIns="45700" rIns="45700" bIns="45700" anchor="b" anchorCtr="0">
            <a:noAutofit/>
          </a:bodyPr>
          <a:lstStyle/>
          <a:p>
            <a:pPr marL="0" lvl="0" indent="0" algn="ctr" rtl="0">
              <a:lnSpc>
                <a:spcPct val="100000"/>
              </a:lnSpc>
              <a:spcBef>
                <a:spcPts val="0"/>
              </a:spcBef>
              <a:spcAft>
                <a:spcPts val="0"/>
              </a:spcAft>
              <a:buClr>
                <a:schemeClr val="dk1"/>
              </a:buClr>
              <a:buSzPts val="1100"/>
              <a:buFont typeface="Arial"/>
              <a:buNone/>
            </a:pPr>
            <a:r>
              <a:rPr lang="en-US" sz="5700" b="1">
                <a:solidFill>
                  <a:schemeClr val="lt1"/>
                </a:solidFill>
                <a:latin typeface="Georgia"/>
                <a:ea typeface="Georgia"/>
                <a:cs typeface="Georgia"/>
                <a:sym typeface="Georgia"/>
              </a:rPr>
              <a:t>Primer Domingo de Adviento </a:t>
            </a:r>
            <a:endParaRPr sz="5700" i="0" u="none" strike="noStrike" cap="none">
              <a:solidFill>
                <a:schemeClr val="lt1"/>
              </a:solidFill>
              <a:latin typeface="Georgia"/>
              <a:ea typeface="Georgia"/>
              <a:cs typeface="Georgia"/>
              <a:sym typeface="Georgia"/>
            </a:endParaRPr>
          </a:p>
        </p:txBody>
      </p:sp>
      <p:sp>
        <p:nvSpPr>
          <p:cNvPr id="51" name="Google Shape;51;p1"/>
          <p:cNvSpPr txBox="1"/>
          <p:nvPr/>
        </p:nvSpPr>
        <p:spPr>
          <a:xfrm>
            <a:off x="5933475" y="4039675"/>
            <a:ext cx="4860000" cy="2330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3200" b="1">
                <a:solidFill>
                  <a:schemeClr val="lt1"/>
                </a:solidFill>
                <a:latin typeface="Georgia"/>
                <a:ea typeface="Georgia"/>
                <a:cs typeface="Georgia"/>
                <a:sym typeface="Georgia"/>
              </a:rPr>
              <a:t>ESPERANZA a través del Cuidado del Cautivo</a:t>
            </a:r>
            <a:endParaRPr sz="3200" b="1">
              <a:solidFill>
                <a:schemeClr val="lt1"/>
              </a:solidFill>
              <a:latin typeface="Georgia"/>
              <a:ea typeface="Georgia"/>
              <a:cs typeface="Georgia"/>
              <a:sym typeface="Georgia"/>
            </a:endParaRPr>
          </a:p>
          <a:p>
            <a:pPr marL="0" marR="0" lvl="0" indent="0" algn="ctr" rtl="0">
              <a:lnSpc>
                <a:spcPct val="100000"/>
              </a:lnSpc>
              <a:spcBef>
                <a:spcPts val="0"/>
              </a:spcBef>
              <a:spcAft>
                <a:spcPts val="0"/>
              </a:spcAft>
              <a:buClr>
                <a:srgbClr val="000000"/>
              </a:buClr>
              <a:buSzPts val="2900"/>
              <a:buFont typeface="Arial"/>
              <a:buNone/>
            </a:pPr>
            <a:endParaRPr sz="2900">
              <a:solidFill>
                <a:schemeClr val="lt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5"/>
        <p:cNvGrpSpPr/>
        <p:nvPr/>
      </p:nvGrpSpPr>
      <p:grpSpPr>
        <a:xfrm>
          <a:off x="0" y="0"/>
          <a:ext cx="0" cy="0"/>
          <a:chOff x="0" y="0"/>
          <a:chExt cx="0" cy="0"/>
        </a:xfrm>
      </p:grpSpPr>
      <p:sp>
        <p:nvSpPr>
          <p:cNvPr id="106" name="Google Shape;106;p9"/>
          <p:cNvSpPr txBox="1"/>
          <p:nvPr/>
        </p:nvSpPr>
        <p:spPr>
          <a:xfrm>
            <a:off x="350520" y="779260"/>
            <a:ext cx="7692600" cy="41781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100">
                <a:solidFill>
                  <a:schemeClr val="dk1"/>
                </a:solidFill>
                <a:latin typeface="Georgia"/>
                <a:ea typeface="Georgia"/>
                <a:cs typeface="Georgia"/>
                <a:sym typeface="Georgia"/>
              </a:rPr>
              <a:t>La</a:t>
            </a: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3200">
                <a:solidFill>
                  <a:schemeClr val="lt1"/>
                </a:solidFill>
                <a:latin typeface="Georgia"/>
                <a:ea typeface="Georgia"/>
                <a:cs typeface="Georgia"/>
                <a:sym typeface="Georgia"/>
              </a:rPr>
              <a:t> Iglesia Morava de West Side en Green Bay, Wisconsin, aboga por la reforma penitenciaria y participa en vigilias de oración por las personas encarceladas.</a:t>
            </a: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3200" b="1">
                <a:solidFill>
                  <a:schemeClr val="lt1"/>
                </a:solidFill>
                <a:latin typeface="Georgia"/>
                <a:ea typeface="Georgia"/>
                <a:cs typeface="Georgia"/>
                <a:sym typeface="Georgia"/>
              </a:rPr>
              <a:t>Damos gracias a Dios por la esperanza que nace en nosotros.</a:t>
            </a:r>
            <a:endParaRPr sz="3200" b="1">
              <a:solidFill>
                <a:schemeClr val="lt1"/>
              </a:solidFill>
              <a:latin typeface="Georgia"/>
              <a:ea typeface="Georgia"/>
              <a:cs typeface="Georgia"/>
              <a:sym typeface="Georgia"/>
            </a:endParaRPr>
          </a:p>
        </p:txBody>
      </p:sp>
      <p:pic>
        <p:nvPicPr>
          <p:cNvPr id="107" name="Google Shape;107;p9" title="Prayer Vigil Feb 2025.jpg"/>
          <p:cNvPicPr preferRelativeResize="0"/>
          <p:nvPr/>
        </p:nvPicPr>
        <p:blipFill rotWithShape="1">
          <a:blip r:embed="rId3">
            <a:alphaModFix/>
          </a:blip>
          <a:srcRect/>
          <a:stretch/>
        </p:blipFill>
        <p:spPr>
          <a:xfrm>
            <a:off x="8195520" y="304800"/>
            <a:ext cx="3844081" cy="2883060"/>
          </a:xfrm>
          <a:prstGeom prst="rect">
            <a:avLst/>
          </a:prstGeom>
          <a:noFill/>
          <a:ln>
            <a:noFill/>
          </a:ln>
        </p:spPr>
      </p:pic>
      <p:pic>
        <p:nvPicPr>
          <p:cNvPr id="108" name="Google Shape;108;p9" title="Stop the Torture.jpg"/>
          <p:cNvPicPr preferRelativeResize="0"/>
          <p:nvPr/>
        </p:nvPicPr>
        <p:blipFill rotWithShape="1">
          <a:blip r:embed="rId4">
            <a:alphaModFix/>
          </a:blip>
          <a:srcRect/>
          <a:stretch/>
        </p:blipFill>
        <p:spPr>
          <a:xfrm>
            <a:off x="8195520" y="3187860"/>
            <a:ext cx="3844081" cy="28830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0"/>
          <p:cNvSpPr txBox="1"/>
          <p:nvPr/>
        </p:nvSpPr>
        <p:spPr>
          <a:xfrm>
            <a:off x="4436984" y="304340"/>
            <a:ext cx="7434900" cy="62493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3200">
                <a:solidFill>
                  <a:schemeClr val="lt1"/>
                </a:solidFill>
                <a:latin typeface="Georgia"/>
                <a:ea typeface="Georgia"/>
                <a:cs typeface="Georgia"/>
                <a:sym typeface="Georgia"/>
              </a:rPr>
              <a:t>En este momento, nuestra congregación celebra la luz de la esperanza en nuestra comunidad y a través de nuestro ministerio compartido:</a:t>
            </a: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3200" i="1">
                <a:solidFill>
                  <a:schemeClr val="lt1"/>
                </a:solidFill>
                <a:latin typeface="Georgia"/>
                <a:ea typeface="Georgia"/>
                <a:cs typeface="Georgia"/>
                <a:sym typeface="Georgia"/>
              </a:rPr>
              <a:t>(diga en voz alta las áreas de ministerio que ofrecen consuelo y esperanza a quienes se encuentran en situaciones difíciles).</a:t>
            </a:r>
            <a:endParaRPr sz="3200" i="1">
              <a:solidFill>
                <a:schemeClr val="lt1"/>
              </a:solidFill>
              <a:latin typeface="Georgia"/>
              <a:ea typeface="Georgia"/>
              <a:cs typeface="Georgia"/>
              <a:sym typeface="Georgia"/>
            </a:endParaRPr>
          </a:p>
          <a:p>
            <a:pPr marL="0" marR="0" lvl="0" indent="0" algn="ctr" rtl="0">
              <a:lnSpc>
                <a:spcPct val="140000"/>
              </a:lnSpc>
              <a:spcBef>
                <a:spcPts val="0"/>
              </a:spcBef>
              <a:spcAft>
                <a:spcPts val="0"/>
              </a:spcAft>
              <a:buClr>
                <a:srgbClr val="FFFFFF"/>
              </a:buClr>
              <a:buSzPts val="3200"/>
              <a:buFont typeface="Georgia"/>
              <a:buNone/>
            </a:pPr>
            <a:endParaRPr sz="3200" b="1" i="0" u="none" strike="noStrike" cap="none">
              <a:solidFill>
                <a:srgbClr val="FFFFFF"/>
              </a:solidFill>
              <a:latin typeface="Georgia"/>
              <a:ea typeface="Georgia"/>
              <a:cs typeface="Georgia"/>
              <a:sym typeface="Georgia"/>
            </a:endParaRPr>
          </a:p>
        </p:txBody>
      </p:sp>
      <p:pic>
        <p:nvPicPr>
          <p:cNvPr id="114" name="Google Shape;114;p10" descr="Picture 1"/>
          <p:cNvPicPr preferRelativeResize="0"/>
          <p:nvPr/>
        </p:nvPicPr>
        <p:blipFill rotWithShape="1">
          <a:blip r:embed="rId3">
            <a:alphaModFix/>
          </a:blip>
          <a:srcRect/>
          <a:stretch/>
        </p:blipFill>
        <p:spPr>
          <a:xfrm>
            <a:off x="222738" y="5275383"/>
            <a:ext cx="1346200" cy="134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8c75bbd38e_0_0"/>
          <p:cNvSpPr txBox="1"/>
          <p:nvPr/>
        </p:nvSpPr>
        <p:spPr>
          <a:xfrm>
            <a:off x="4423709" y="792690"/>
            <a:ext cx="7434900" cy="5896800"/>
          </a:xfrm>
          <a:prstGeom prst="rect">
            <a:avLst/>
          </a:prstGeom>
          <a:noFill/>
          <a:ln>
            <a:noFill/>
          </a:ln>
        </p:spPr>
        <p:txBody>
          <a:bodyPr spcFirstLastPara="1" wrap="square" lIns="45700" tIns="45700" rIns="45700" bIns="45700" anchor="t" anchorCtr="0">
            <a:spAutoFit/>
          </a:bodyPr>
          <a:lstStyle/>
          <a:p>
            <a:pPr marL="0" marR="0" lvl="0" indent="0" algn="ctr" rtl="0">
              <a:lnSpc>
                <a:spcPct val="140000"/>
              </a:lnSpc>
              <a:spcBef>
                <a:spcPts val="0"/>
              </a:spcBef>
              <a:spcAft>
                <a:spcPts val="0"/>
              </a:spcAft>
              <a:buClr>
                <a:srgbClr val="DDDDDD"/>
              </a:buClr>
              <a:buSzPts val="1800"/>
              <a:buFont typeface="Georgia"/>
              <a:buNone/>
            </a:pPr>
            <a:endParaRPr sz="4200" i="0" u="none" strike="noStrike" cap="none">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4200">
                <a:solidFill>
                  <a:schemeClr val="lt1"/>
                </a:solidFill>
                <a:latin typeface="Georgia"/>
                <a:ea typeface="Georgia"/>
                <a:cs typeface="Georgia"/>
                <a:sym typeface="Georgia"/>
              </a:rPr>
              <a:t>Y todos los hijos de Dios dicen:</a:t>
            </a:r>
            <a:endParaRPr sz="4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endParaRPr sz="4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4200" b="1">
                <a:solidFill>
                  <a:schemeClr val="lt1"/>
                </a:solidFill>
                <a:latin typeface="Georgia"/>
                <a:ea typeface="Georgia"/>
                <a:cs typeface="Georgia"/>
                <a:sym typeface="Georgia"/>
              </a:rPr>
              <a:t>Damos gracias a Dios por la esperanza que nace en nosotros.</a:t>
            </a:r>
            <a:endParaRPr sz="4200" b="1">
              <a:solidFill>
                <a:schemeClr val="lt1"/>
              </a:solidFill>
              <a:latin typeface="Georgia"/>
              <a:ea typeface="Georgia"/>
              <a:cs typeface="Georgia"/>
              <a:sym typeface="Georgia"/>
            </a:endParaRPr>
          </a:p>
          <a:p>
            <a:pPr marL="0" marR="0" lvl="0" indent="0" algn="ctr" rtl="0">
              <a:lnSpc>
                <a:spcPct val="140000"/>
              </a:lnSpc>
              <a:spcBef>
                <a:spcPts val="0"/>
              </a:spcBef>
              <a:spcAft>
                <a:spcPts val="0"/>
              </a:spcAft>
              <a:buClr>
                <a:schemeClr val="lt1"/>
              </a:buClr>
              <a:buSzPts val="3200"/>
              <a:buFont typeface="Georgia"/>
              <a:buNone/>
            </a:pPr>
            <a:endParaRPr sz="3200">
              <a:solidFill>
                <a:srgbClr val="DDDDDD"/>
              </a:solidFill>
              <a:latin typeface="Georgia"/>
              <a:ea typeface="Georgia"/>
              <a:cs typeface="Georgia"/>
              <a:sym typeface="Georgia"/>
            </a:endParaRPr>
          </a:p>
          <a:p>
            <a:pPr marL="0" marR="0" lvl="0" indent="0" algn="ctr" rtl="0">
              <a:lnSpc>
                <a:spcPct val="140000"/>
              </a:lnSpc>
              <a:spcBef>
                <a:spcPts val="0"/>
              </a:spcBef>
              <a:spcAft>
                <a:spcPts val="0"/>
              </a:spcAft>
              <a:buClr>
                <a:srgbClr val="FFFFFF"/>
              </a:buClr>
              <a:buSzPts val="3200"/>
              <a:buFont typeface="Georgia"/>
              <a:buNone/>
            </a:pPr>
            <a:endParaRPr sz="3200" b="1" i="0" u="none" strike="noStrike" cap="none">
              <a:solidFill>
                <a:srgbClr val="FFFFFF"/>
              </a:solidFill>
              <a:latin typeface="Georgia"/>
              <a:ea typeface="Georgia"/>
              <a:cs typeface="Georgia"/>
              <a:sym typeface="Georgia"/>
            </a:endParaRPr>
          </a:p>
        </p:txBody>
      </p:sp>
      <p:pic>
        <p:nvPicPr>
          <p:cNvPr id="120" name="Google Shape;120;g38c75bbd38e_0_0" descr="Picture 1"/>
          <p:cNvPicPr preferRelativeResize="0"/>
          <p:nvPr/>
        </p:nvPicPr>
        <p:blipFill rotWithShape="1">
          <a:blip r:embed="rId3">
            <a:alphaModFix/>
          </a:blip>
          <a:srcRect/>
          <a:stretch/>
        </p:blipFill>
        <p:spPr>
          <a:xfrm>
            <a:off x="222738" y="5275383"/>
            <a:ext cx="1346200" cy="1346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4"/>
        <p:cNvGrpSpPr/>
        <p:nvPr/>
      </p:nvGrpSpPr>
      <p:grpSpPr>
        <a:xfrm>
          <a:off x="0" y="0"/>
          <a:ext cx="0" cy="0"/>
          <a:chOff x="0" y="0"/>
          <a:chExt cx="0" cy="0"/>
        </a:xfrm>
      </p:grpSpPr>
      <p:sp>
        <p:nvSpPr>
          <p:cNvPr id="125" name="Google Shape;125;p11"/>
          <p:cNvSpPr txBox="1"/>
          <p:nvPr/>
        </p:nvSpPr>
        <p:spPr>
          <a:xfrm>
            <a:off x="66325" y="1445825"/>
            <a:ext cx="12485100" cy="3046948"/>
          </a:xfrm>
          <a:prstGeom prst="rect">
            <a:avLst/>
          </a:prstGeom>
          <a:noFill/>
          <a:ln>
            <a:noFill/>
          </a:ln>
        </p:spPr>
        <p:txBody>
          <a:bodyPr spcFirstLastPara="1" wrap="square" lIns="45700" tIns="45700" rIns="45700" bIns="45700" anchor="t" anchorCtr="0">
            <a:spAutoFit/>
          </a:bodyPr>
          <a:lstStyle/>
          <a:p>
            <a:pPr marL="0" lvl="0" indent="0" algn="ctr" rtl="0">
              <a:lnSpc>
                <a:spcPct val="150000"/>
              </a:lnSpc>
              <a:spcBef>
                <a:spcPts val="0"/>
              </a:spcBef>
              <a:spcAft>
                <a:spcPts val="0"/>
              </a:spcAft>
              <a:buClr>
                <a:schemeClr val="dk1"/>
              </a:buClr>
              <a:buSzPts val="1100"/>
              <a:buFont typeface="Arial"/>
              <a:buNone/>
            </a:pPr>
            <a:r>
              <a:rPr lang="en-US" sz="3200" dirty="0">
                <a:solidFill>
                  <a:schemeClr val="lt1"/>
                </a:solidFill>
                <a:latin typeface="Georgia"/>
                <a:ea typeface="Georgia"/>
                <a:cs typeface="Georgia"/>
                <a:sym typeface="Georgia"/>
              </a:rPr>
              <a:t>Dios de la </a:t>
            </a:r>
            <a:r>
              <a:rPr lang="en-US" sz="3200" dirty="0" err="1">
                <a:solidFill>
                  <a:schemeClr val="lt1"/>
                </a:solidFill>
                <a:latin typeface="Georgia"/>
                <a:ea typeface="Georgia"/>
                <a:cs typeface="Georgia"/>
                <a:sym typeface="Georgia"/>
              </a:rPr>
              <a:t>esperanza</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danos</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gozo</a:t>
            </a:r>
            <a:r>
              <a:rPr lang="en-US" sz="3200" dirty="0">
                <a:solidFill>
                  <a:schemeClr val="lt1"/>
                </a:solidFill>
                <a:latin typeface="Georgia"/>
                <a:ea typeface="Georgia"/>
                <a:cs typeface="Georgia"/>
                <a:sym typeface="Georgia"/>
              </a:rPr>
              <a:t> y </a:t>
            </a:r>
            <a:r>
              <a:rPr lang="en-US" sz="3200" dirty="0" err="1">
                <a:solidFill>
                  <a:schemeClr val="lt1"/>
                </a:solidFill>
                <a:latin typeface="Georgia"/>
                <a:ea typeface="Georgia"/>
                <a:cs typeface="Georgia"/>
                <a:sym typeface="Georgia"/>
              </a:rPr>
              <a:t>paz</a:t>
            </a:r>
            <a:r>
              <a:rPr lang="en-US" sz="3200" dirty="0">
                <a:solidFill>
                  <a:schemeClr val="lt1"/>
                </a:solidFill>
                <a:latin typeface="Georgia"/>
                <a:ea typeface="Georgia"/>
                <a:cs typeface="Georgia"/>
                <a:sym typeface="Georgia"/>
              </a:rPr>
              <a:t>! </a:t>
            </a:r>
            <a:endParaRPr sz="3200" dirty="0">
              <a:solidFill>
                <a:schemeClr val="lt1"/>
              </a:solidFill>
              <a:latin typeface="Georgia"/>
              <a:ea typeface="Georgia"/>
              <a:cs typeface="Georgia"/>
              <a:sym typeface="Georgia"/>
            </a:endParaRPr>
          </a:p>
          <a:p>
            <a:pPr marL="0" lvl="0" indent="0" algn="ctr" rtl="0">
              <a:lnSpc>
                <a:spcPct val="150000"/>
              </a:lnSpc>
              <a:spcBef>
                <a:spcPts val="0"/>
              </a:spcBef>
              <a:spcAft>
                <a:spcPts val="0"/>
              </a:spcAft>
              <a:buClr>
                <a:schemeClr val="dk1"/>
              </a:buClr>
              <a:buSzPts val="1100"/>
              <a:buFont typeface="Arial"/>
              <a:buNone/>
            </a:pPr>
            <a:r>
              <a:rPr lang="en-US" sz="3200" dirty="0">
                <a:solidFill>
                  <a:schemeClr val="lt1"/>
                </a:solidFill>
                <a:latin typeface="Georgia"/>
                <a:ea typeface="Georgia"/>
                <a:cs typeface="Georgia"/>
                <a:sym typeface="Georgia"/>
              </a:rPr>
              <a:t>Al </a:t>
            </a:r>
            <a:r>
              <a:rPr lang="en-US" sz="3200" dirty="0" err="1">
                <a:solidFill>
                  <a:schemeClr val="lt1"/>
                </a:solidFill>
                <a:latin typeface="Georgia"/>
                <a:ea typeface="Georgia"/>
                <a:cs typeface="Georgia"/>
                <a:sym typeface="Georgia"/>
              </a:rPr>
              <a:t>mundo</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en</a:t>
            </a:r>
            <a:r>
              <a:rPr lang="en-US" sz="3200" dirty="0">
                <a:solidFill>
                  <a:schemeClr val="lt1"/>
                </a:solidFill>
                <a:latin typeface="Georgia"/>
                <a:ea typeface="Georgia"/>
                <a:cs typeface="Georgia"/>
                <a:sym typeface="Georgia"/>
              </a:rPr>
              <a:t> crisis </a:t>
            </a:r>
            <a:r>
              <a:rPr lang="en-US" sz="3200" dirty="0" err="1">
                <a:solidFill>
                  <a:schemeClr val="lt1"/>
                </a:solidFill>
                <a:latin typeface="Georgia"/>
                <a:ea typeface="Georgia"/>
                <a:cs typeface="Georgia"/>
                <a:sym typeface="Georgia"/>
              </a:rPr>
              <a:t>brinda</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tu</a:t>
            </a:r>
            <a:r>
              <a:rPr lang="en-US" sz="3200" dirty="0">
                <a:solidFill>
                  <a:schemeClr val="lt1"/>
                </a:solidFill>
                <a:latin typeface="Georgia"/>
                <a:ea typeface="Georgia"/>
                <a:cs typeface="Georgia"/>
                <a:sym typeface="Georgia"/>
              </a:rPr>
              <a:t> amor.</a:t>
            </a:r>
            <a:endParaRPr sz="3200" dirty="0">
              <a:solidFill>
                <a:schemeClr val="lt1"/>
              </a:solidFill>
              <a:latin typeface="Georgia"/>
              <a:ea typeface="Georgia"/>
              <a:cs typeface="Georgia"/>
              <a:sym typeface="Georgia"/>
            </a:endParaRPr>
          </a:p>
          <a:p>
            <a:pPr marL="0" lvl="0" indent="0" algn="ctr" rtl="0">
              <a:lnSpc>
                <a:spcPct val="150000"/>
              </a:lnSpc>
              <a:spcBef>
                <a:spcPts val="0"/>
              </a:spcBef>
              <a:spcAft>
                <a:spcPts val="0"/>
              </a:spcAft>
              <a:buClr>
                <a:schemeClr val="dk1"/>
              </a:buClr>
              <a:buSzPts val="1100"/>
              <a:buFont typeface="Arial"/>
              <a:buNone/>
            </a:pPr>
            <a:r>
              <a:rPr lang="en-US" sz="3200" dirty="0">
                <a:solidFill>
                  <a:schemeClr val="lt1"/>
                </a:solidFill>
                <a:latin typeface="Georgia"/>
                <a:ea typeface="Georgia"/>
                <a:cs typeface="Georgia"/>
                <a:sym typeface="Georgia"/>
              </a:rPr>
              <a:t>Dios de la </a:t>
            </a:r>
            <a:r>
              <a:rPr lang="en-US" sz="3200" dirty="0" err="1">
                <a:solidFill>
                  <a:schemeClr val="lt1"/>
                </a:solidFill>
                <a:latin typeface="Georgia"/>
                <a:ea typeface="Georgia"/>
                <a:cs typeface="Georgia"/>
                <a:sym typeface="Georgia"/>
              </a:rPr>
              <a:t>justicia</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mándanos</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tu</a:t>
            </a:r>
            <a:r>
              <a:rPr lang="en-US" sz="3200" dirty="0">
                <a:solidFill>
                  <a:schemeClr val="lt1"/>
                </a:solidFill>
                <a:latin typeface="Georgia"/>
                <a:ea typeface="Georgia"/>
                <a:cs typeface="Georgia"/>
                <a:sym typeface="Georgia"/>
              </a:rPr>
              <a:t> luz y </a:t>
            </a:r>
            <a:r>
              <a:rPr lang="en-US" sz="3200" dirty="0" err="1">
                <a:solidFill>
                  <a:schemeClr val="lt1"/>
                </a:solidFill>
                <a:latin typeface="Georgia"/>
                <a:ea typeface="Georgia"/>
                <a:cs typeface="Georgia"/>
                <a:sym typeface="Georgia"/>
              </a:rPr>
              <a:t>esperanza</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en</a:t>
            </a:r>
            <a:r>
              <a:rPr lang="en-US" sz="3200" dirty="0">
                <a:solidFill>
                  <a:schemeClr val="lt1"/>
                </a:solidFill>
                <a:latin typeface="Georgia"/>
                <a:ea typeface="Georgia"/>
                <a:cs typeface="Georgia"/>
                <a:sym typeface="Georgia"/>
              </a:rPr>
              <a:t> la </a:t>
            </a:r>
            <a:r>
              <a:rPr lang="en-US" sz="3200" dirty="0" err="1">
                <a:solidFill>
                  <a:schemeClr val="lt1"/>
                </a:solidFill>
                <a:latin typeface="Georgia"/>
                <a:ea typeface="Georgia"/>
                <a:cs typeface="Georgia"/>
                <a:sym typeface="Georgia"/>
              </a:rPr>
              <a:t>oscuridad</a:t>
            </a:r>
            <a:r>
              <a:rPr lang="en-US" sz="3200" dirty="0">
                <a:solidFill>
                  <a:schemeClr val="lt1"/>
                </a:solidFill>
                <a:latin typeface="Georgia"/>
                <a:ea typeface="Georgia"/>
                <a:cs typeface="Georgia"/>
                <a:sym typeface="Georgia"/>
              </a:rPr>
              <a:t>.</a:t>
            </a:r>
            <a:endParaRPr sz="3200" dirty="0">
              <a:solidFill>
                <a:schemeClr val="lt1"/>
              </a:solidFill>
              <a:latin typeface="Georgia"/>
              <a:ea typeface="Georgia"/>
              <a:cs typeface="Georgia"/>
              <a:sym typeface="Georgia"/>
            </a:endParaRPr>
          </a:p>
          <a:p>
            <a:pPr marL="0" lvl="0" indent="0" algn="ctr" rtl="0">
              <a:lnSpc>
                <a:spcPct val="150000"/>
              </a:lnSpc>
              <a:spcBef>
                <a:spcPts val="0"/>
              </a:spcBef>
              <a:spcAft>
                <a:spcPts val="0"/>
              </a:spcAft>
              <a:buClr>
                <a:schemeClr val="dk1"/>
              </a:buClr>
              <a:buSzPts val="1100"/>
              <a:buFont typeface="Arial"/>
              <a:buNone/>
            </a:pPr>
            <a:r>
              <a:rPr lang="en-US" sz="3200" dirty="0" err="1">
                <a:solidFill>
                  <a:schemeClr val="lt1"/>
                </a:solidFill>
                <a:latin typeface="Georgia"/>
                <a:ea typeface="Georgia"/>
                <a:cs typeface="Georgia"/>
                <a:sym typeface="Georgia"/>
              </a:rPr>
              <a:t>Oremos</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por</a:t>
            </a:r>
            <a:r>
              <a:rPr lang="en-US" sz="3200" dirty="0">
                <a:solidFill>
                  <a:schemeClr val="lt1"/>
                </a:solidFill>
                <a:latin typeface="Georgia"/>
                <a:ea typeface="Georgia"/>
                <a:cs typeface="Georgia"/>
                <a:sym typeface="Georgia"/>
              </a:rPr>
              <a:t> la luz, </a:t>
            </a:r>
            <a:r>
              <a:rPr lang="en-US" sz="3200" dirty="0" err="1">
                <a:solidFill>
                  <a:schemeClr val="lt1"/>
                </a:solidFill>
                <a:latin typeface="Georgia"/>
                <a:ea typeface="Georgia"/>
                <a:cs typeface="Georgia"/>
                <a:sym typeface="Georgia"/>
              </a:rPr>
              <a:t>cante</a:t>
            </a:r>
            <a:r>
              <a:rPr lang="en-US" sz="3200" dirty="0">
                <a:solidFill>
                  <a:schemeClr val="lt1"/>
                </a:solidFill>
                <a:latin typeface="Georgia"/>
                <a:ea typeface="Georgia"/>
                <a:cs typeface="Georgia"/>
                <a:sym typeface="Georgia"/>
              </a:rPr>
              <a:t> </a:t>
            </a:r>
            <a:r>
              <a:rPr lang="en-US" sz="3200" dirty="0" err="1">
                <a:solidFill>
                  <a:schemeClr val="lt1"/>
                </a:solidFill>
                <a:latin typeface="Georgia"/>
                <a:ea typeface="Georgia"/>
                <a:cs typeface="Georgia"/>
                <a:sym typeface="Georgia"/>
              </a:rPr>
              <a:t>por</a:t>
            </a:r>
            <a:r>
              <a:rPr lang="en-US" sz="3200" dirty="0">
                <a:solidFill>
                  <a:schemeClr val="lt1"/>
                </a:solidFill>
                <a:latin typeface="Georgia"/>
                <a:ea typeface="Georgia"/>
                <a:cs typeface="Georgia"/>
                <a:sym typeface="Georgia"/>
              </a:rPr>
              <a:t> la luz, </a:t>
            </a:r>
            <a:r>
              <a:rPr lang="en-US" sz="3200" dirty="0" err="1">
                <a:solidFill>
                  <a:schemeClr val="lt1"/>
                </a:solidFill>
                <a:latin typeface="Georgia"/>
                <a:ea typeface="Georgia"/>
                <a:cs typeface="Georgia"/>
                <a:sym typeface="Georgia"/>
              </a:rPr>
              <a:t>fieles</a:t>
            </a:r>
            <a:r>
              <a:rPr lang="en-US" sz="3200" dirty="0">
                <a:solidFill>
                  <a:schemeClr val="lt1"/>
                </a:solidFill>
                <a:latin typeface="Georgia"/>
                <a:ea typeface="Georgia"/>
                <a:cs typeface="Georgia"/>
                <a:sym typeface="Georgia"/>
              </a:rPr>
              <a:t> a Ti, </a:t>
            </a:r>
            <a:r>
              <a:rPr lang="en-US" sz="3200" dirty="0" err="1">
                <a:solidFill>
                  <a:schemeClr val="lt1"/>
                </a:solidFill>
                <a:latin typeface="Georgia"/>
                <a:ea typeface="Georgia"/>
                <a:cs typeface="Georgia"/>
                <a:sym typeface="Georgia"/>
              </a:rPr>
              <a:t>Señor</a:t>
            </a:r>
            <a:r>
              <a:rPr lang="en-US" sz="3200" dirty="0">
                <a:solidFill>
                  <a:schemeClr val="lt1"/>
                </a:solidFill>
                <a:latin typeface="Georgia"/>
                <a:ea typeface="Georgia"/>
                <a:cs typeface="Georgia"/>
                <a:sym typeface="Georgia"/>
              </a:rPr>
              <a:t>.</a:t>
            </a:r>
            <a:endParaRPr sz="3200" dirty="0">
              <a:solidFill>
                <a:schemeClr val="lt1"/>
              </a:solidFill>
              <a:latin typeface="Georgia"/>
              <a:ea typeface="Georgia"/>
              <a:cs typeface="Georgia"/>
              <a:sym typeface="Georgia"/>
            </a:endParaRPr>
          </a:p>
        </p:txBody>
      </p:sp>
      <p:sp>
        <p:nvSpPr>
          <p:cNvPr id="126" name="Google Shape;126;p11"/>
          <p:cNvSpPr txBox="1"/>
          <p:nvPr/>
        </p:nvSpPr>
        <p:spPr>
          <a:xfrm>
            <a:off x="843801" y="472350"/>
            <a:ext cx="7872600" cy="6465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600"/>
              <a:buFont typeface="Georgia"/>
              <a:buNone/>
            </a:pPr>
            <a:r>
              <a:rPr lang="en-US" sz="3600" b="1">
                <a:solidFill>
                  <a:srgbClr val="FFFFFF"/>
                </a:solidFill>
                <a:latin typeface="Georgia"/>
                <a:ea typeface="Georgia"/>
                <a:cs typeface="Georgia"/>
                <a:sym typeface="Georgia"/>
              </a:rPr>
              <a:t>Canto de Esperanza     </a:t>
            </a:r>
            <a:endParaRPr sz="1400" b="0" i="0" u="none" strike="noStrike" cap="none">
              <a:solidFill>
                <a:srgbClr val="000000"/>
              </a:solidFill>
              <a:latin typeface="Arial"/>
              <a:ea typeface="Arial"/>
              <a:cs typeface="Arial"/>
              <a:sym typeface="Arial"/>
            </a:endParaRPr>
          </a:p>
        </p:txBody>
      </p:sp>
      <p:sp>
        <p:nvSpPr>
          <p:cNvPr id="127" name="Google Shape;127;p11"/>
          <p:cNvSpPr txBox="1"/>
          <p:nvPr/>
        </p:nvSpPr>
        <p:spPr>
          <a:xfrm>
            <a:off x="667057" y="5470680"/>
            <a:ext cx="10857900" cy="14670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900">
                <a:solidFill>
                  <a:schemeClr val="lt1"/>
                </a:solidFill>
                <a:latin typeface="Georgia"/>
                <a:ea typeface="Georgia"/>
                <a:cs typeface="Georgia"/>
                <a:sym typeface="Georgia"/>
              </a:rPr>
              <a:t>(Adaptado del n.° 708 del Libro Moravo de Adoración, texto de Alvin Schutmatt, © 1984. Usado con permiso de la Junta Interprovincial de Comunicación).</a:t>
            </a:r>
            <a:endParaRPr sz="1900">
              <a:solidFill>
                <a:schemeClr val="lt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endParaRPr sz="2400">
              <a:solidFill>
                <a:schemeClr val="lt1"/>
              </a:solidFill>
              <a:latin typeface="Georgia"/>
              <a:ea typeface="Georgia"/>
              <a:cs typeface="Georgia"/>
              <a:sym typeface="Georgia"/>
            </a:endParaRPr>
          </a:p>
          <a:p>
            <a:pPr marL="0" marR="0" lvl="0" indent="0" algn="ctr" rtl="0">
              <a:lnSpc>
                <a:spcPct val="100000"/>
              </a:lnSpc>
              <a:spcBef>
                <a:spcPts val="0"/>
              </a:spcBef>
              <a:spcAft>
                <a:spcPts val="0"/>
              </a:spcAft>
              <a:buClr>
                <a:srgbClr val="FFFFFF"/>
              </a:buClr>
              <a:buSzPts val="1800"/>
              <a:buFont typeface="Georgia"/>
              <a:buNone/>
            </a:pPr>
            <a:endParaRPr sz="1800">
              <a:solidFill>
                <a:srgbClr val="FFFFFF"/>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2"/>
          <p:cNvSpPr txBox="1"/>
          <p:nvPr/>
        </p:nvSpPr>
        <p:spPr>
          <a:xfrm>
            <a:off x="4852180" y="1240028"/>
            <a:ext cx="6942300" cy="56829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3200">
                <a:solidFill>
                  <a:schemeClr val="lt1"/>
                </a:solidFill>
                <a:latin typeface="Georgia"/>
                <a:ea typeface="Georgia"/>
                <a:cs typeface="Georgia"/>
                <a:sym typeface="Georgia"/>
              </a:rPr>
              <a:t>Oramos hoy por todos los hijos de Dios:</a:t>
            </a: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3200" b="1">
                <a:solidFill>
                  <a:schemeClr val="lt1"/>
                </a:solidFill>
                <a:latin typeface="Georgia"/>
                <a:ea typeface="Georgia"/>
                <a:cs typeface="Georgia"/>
                <a:sym typeface="Georgia"/>
              </a:rPr>
              <a:t>Para que cada uno conozca la esperanza, la paz, la alegría y el amor que provienen de Dios a través del Advenimiento del Niño Jesús. Amén.</a:t>
            </a:r>
            <a:endParaRPr sz="3200" b="1">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marR="0" lvl="0" indent="0" algn="ctr" rtl="0">
              <a:lnSpc>
                <a:spcPct val="175000"/>
              </a:lnSpc>
              <a:spcBef>
                <a:spcPts val="0"/>
              </a:spcBef>
              <a:spcAft>
                <a:spcPts val="0"/>
              </a:spcAft>
              <a:buClr>
                <a:srgbClr val="FFFFFF"/>
              </a:buClr>
              <a:buSzPts val="3200"/>
              <a:buFont typeface="Georgia"/>
              <a:buNone/>
            </a:pPr>
            <a:endParaRPr sz="3200">
              <a:solidFill>
                <a:srgbClr val="DDDDDD"/>
              </a:solidFill>
              <a:latin typeface="Georgia"/>
              <a:ea typeface="Georgia"/>
              <a:cs typeface="Georgia"/>
              <a:sym typeface="Georgia"/>
            </a:endParaRPr>
          </a:p>
        </p:txBody>
      </p:sp>
      <p:pic>
        <p:nvPicPr>
          <p:cNvPr id="133" name="Google Shape;133;p12" descr="Picture 1"/>
          <p:cNvPicPr preferRelativeResize="0"/>
          <p:nvPr/>
        </p:nvPicPr>
        <p:blipFill rotWithShape="1">
          <a:blip r:embed="rId3">
            <a:alphaModFix/>
          </a:blip>
          <a:srcRect/>
          <a:stretch/>
        </p:blipFill>
        <p:spPr>
          <a:xfrm>
            <a:off x="222738" y="5275383"/>
            <a:ext cx="1346200" cy="134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p:nvPr/>
        </p:nvSpPr>
        <p:spPr>
          <a:xfrm>
            <a:off x="4508198" y="719324"/>
            <a:ext cx="7481700" cy="44562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4200">
                <a:solidFill>
                  <a:schemeClr val="lt1"/>
                </a:solidFill>
                <a:latin typeface="Georgia"/>
                <a:ea typeface="Georgia"/>
                <a:cs typeface="Georgia"/>
                <a:sym typeface="Georgia"/>
              </a:rPr>
              <a:t>Hoy comenzamos nuestra celebración de Adviento. Durante los próximos cuatro domingos, esperaremos con ansias el don que recibimos en Jesucristo.</a:t>
            </a:r>
            <a:r>
              <a:rPr lang="en-US" sz="3200">
                <a:solidFill>
                  <a:schemeClr val="lt1"/>
                </a:solidFill>
                <a:latin typeface="Georgia"/>
                <a:ea typeface="Georgia"/>
                <a:cs typeface="Georgia"/>
                <a:sym typeface="Georgia"/>
              </a:rPr>
              <a:t> </a:t>
            </a:r>
            <a:endParaRPr sz="2900">
              <a:solidFill>
                <a:srgbClr val="DDDDDD"/>
              </a:solidFill>
              <a:latin typeface="Georgia"/>
              <a:ea typeface="Georgia"/>
              <a:cs typeface="Georgia"/>
              <a:sym typeface="Georgia"/>
            </a:endParaRPr>
          </a:p>
        </p:txBody>
      </p:sp>
      <p:pic>
        <p:nvPicPr>
          <p:cNvPr id="57" name="Google Shape;57;p2" descr="Picture 2"/>
          <p:cNvPicPr preferRelativeResize="0"/>
          <p:nvPr/>
        </p:nvPicPr>
        <p:blipFill rotWithShape="1">
          <a:blip r:embed="rId3">
            <a:alphaModFix/>
          </a:blip>
          <a:srcRect/>
          <a:stretch/>
        </p:blipFill>
        <p:spPr>
          <a:xfrm>
            <a:off x="222738" y="5275383"/>
            <a:ext cx="1346200" cy="1346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3"/>
          <p:cNvSpPr txBox="1"/>
          <p:nvPr/>
        </p:nvSpPr>
        <p:spPr>
          <a:xfrm>
            <a:off x="4336365" y="523853"/>
            <a:ext cx="7481700" cy="58968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4200">
                <a:solidFill>
                  <a:schemeClr val="lt1"/>
                </a:solidFill>
                <a:latin typeface="Georgia"/>
                <a:ea typeface="Georgia"/>
                <a:cs typeface="Georgia"/>
                <a:sym typeface="Georgia"/>
              </a:rPr>
              <a:t>Para guiarnos en este Adviento, usaremos las velas dispuestas en esta corona para recordar que Jesús es la luz del mundo. La corona forma un círculo porque la vida en Cristo no tiene fin.</a:t>
            </a:r>
            <a:endParaRPr sz="4200">
              <a:solidFill>
                <a:schemeClr val="lt1"/>
              </a:solidFill>
              <a:latin typeface="Georgia"/>
              <a:ea typeface="Georgia"/>
              <a:cs typeface="Georgia"/>
              <a:sym typeface="Georgia"/>
            </a:endParaRPr>
          </a:p>
          <a:p>
            <a:pPr marL="0" marR="0" lvl="0" indent="0" algn="ctr" rtl="0">
              <a:lnSpc>
                <a:spcPct val="140000"/>
              </a:lnSpc>
              <a:spcBef>
                <a:spcPts val="0"/>
              </a:spcBef>
              <a:spcAft>
                <a:spcPts val="0"/>
              </a:spcAft>
              <a:buClr>
                <a:srgbClr val="DDDDDD"/>
              </a:buClr>
              <a:buSzPts val="3900"/>
              <a:buFont typeface="Georgia"/>
              <a:buNone/>
            </a:pPr>
            <a:endParaRPr sz="3900">
              <a:solidFill>
                <a:srgbClr val="DDDDDD"/>
              </a:solidFill>
              <a:latin typeface="Georgia"/>
              <a:ea typeface="Georgia"/>
              <a:cs typeface="Georgia"/>
              <a:sym typeface="Georgia"/>
            </a:endParaRPr>
          </a:p>
        </p:txBody>
      </p:sp>
      <p:pic>
        <p:nvPicPr>
          <p:cNvPr id="63" name="Google Shape;63;p3" descr="Picture 5"/>
          <p:cNvPicPr preferRelativeResize="0"/>
          <p:nvPr/>
        </p:nvPicPr>
        <p:blipFill rotWithShape="1">
          <a:blip r:embed="rId3">
            <a:alphaModFix/>
          </a:blip>
          <a:srcRect/>
          <a:stretch/>
        </p:blipFill>
        <p:spPr>
          <a:xfrm>
            <a:off x="222738" y="5275383"/>
            <a:ext cx="1346200" cy="134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4"/>
          <p:cNvSpPr txBox="1"/>
          <p:nvPr/>
        </p:nvSpPr>
        <p:spPr>
          <a:xfrm>
            <a:off x="4319057" y="923506"/>
            <a:ext cx="7434900" cy="57444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3200">
                <a:solidFill>
                  <a:schemeClr val="lt1"/>
                </a:solidFill>
                <a:latin typeface="Georgia"/>
                <a:ea typeface="Georgia"/>
                <a:cs typeface="Georgia"/>
                <a:sym typeface="Georgia"/>
              </a:rPr>
              <a:t>En este primer Domingo de Adviento, encendemos la vela de la esperanza.</a:t>
            </a: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3200" b="1">
                <a:solidFill>
                  <a:schemeClr val="lt1"/>
                </a:solidFill>
                <a:latin typeface="Georgia"/>
                <a:ea typeface="Georgia"/>
                <a:cs typeface="Georgia"/>
                <a:sym typeface="Georgia"/>
              </a:rPr>
              <a:t>Nos regocijamos porque en Jesucristo, Dios está con nosotros, Emanuel.</a:t>
            </a:r>
            <a:endParaRPr sz="3200" b="1">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3200">
                <a:solidFill>
                  <a:schemeClr val="lt1"/>
                </a:solidFill>
                <a:latin typeface="Georgia"/>
                <a:ea typeface="Georgia"/>
                <a:cs typeface="Georgia"/>
                <a:sym typeface="Georgia"/>
              </a:rPr>
              <a:t>(Se enciende la primera vela)</a:t>
            </a: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marR="0" lvl="0" indent="0" algn="ctr" rtl="0">
              <a:lnSpc>
                <a:spcPct val="140000"/>
              </a:lnSpc>
              <a:spcBef>
                <a:spcPts val="0"/>
              </a:spcBef>
              <a:spcAft>
                <a:spcPts val="0"/>
              </a:spcAft>
              <a:buClr>
                <a:srgbClr val="DDDDDD"/>
              </a:buClr>
              <a:buSzPts val="3600"/>
              <a:buFont typeface="Georgia"/>
              <a:buNone/>
            </a:pPr>
            <a:endParaRPr sz="3600">
              <a:solidFill>
                <a:srgbClr val="DDDDDD"/>
              </a:solidFill>
              <a:latin typeface="Georgia"/>
              <a:ea typeface="Georgia"/>
              <a:cs typeface="Georgia"/>
              <a:sym typeface="Georgia"/>
            </a:endParaRPr>
          </a:p>
        </p:txBody>
      </p:sp>
      <p:pic>
        <p:nvPicPr>
          <p:cNvPr id="69" name="Google Shape;69;p4" descr="Picture 3"/>
          <p:cNvPicPr preferRelativeResize="0"/>
          <p:nvPr/>
        </p:nvPicPr>
        <p:blipFill rotWithShape="1">
          <a:blip r:embed="rId3">
            <a:alphaModFix/>
          </a:blip>
          <a:srcRect/>
          <a:stretch/>
        </p:blipFill>
        <p:spPr>
          <a:xfrm>
            <a:off x="222738" y="5275383"/>
            <a:ext cx="1346200" cy="1346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5"/>
          <p:cNvSpPr txBox="1"/>
          <p:nvPr/>
        </p:nvSpPr>
        <p:spPr>
          <a:xfrm>
            <a:off x="4596549" y="119380"/>
            <a:ext cx="7434900" cy="76191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3000">
                <a:solidFill>
                  <a:schemeClr val="lt1"/>
                </a:solidFill>
                <a:latin typeface="Georgia"/>
                <a:ea typeface="Georgia"/>
                <a:cs typeface="Georgia"/>
                <a:sym typeface="Georgia"/>
              </a:rPr>
              <a:t>La esperanza es nuestra seguridad de que Dios está con nosotros incluso en los momentos más oscuros, en los momentos de incertidumbre, en lo desconocido.</a:t>
            </a:r>
            <a:endParaRPr sz="30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endParaRPr sz="30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3000" b="1">
                <a:solidFill>
                  <a:schemeClr val="lt1"/>
                </a:solidFill>
                <a:latin typeface="Georgia"/>
                <a:ea typeface="Georgia"/>
                <a:cs typeface="Georgia"/>
                <a:sym typeface="Georgia"/>
              </a:rPr>
              <a:t>La esperanza es nuestra confianza en que la presencia de Dios se siente en todo el mundo a través de la obra de la Iglesia. Dios misericordioso, ayúdanos a cada uno de nosotros a llevar esperanza a la vida de los demás.</a:t>
            </a:r>
            <a:endParaRPr sz="3000" b="1">
              <a:solidFill>
                <a:schemeClr val="lt1"/>
              </a:solidFill>
              <a:latin typeface="Georgia"/>
              <a:ea typeface="Georgia"/>
              <a:cs typeface="Georgia"/>
              <a:sym typeface="Georgia"/>
            </a:endParaRPr>
          </a:p>
          <a:p>
            <a:pPr marL="0" marR="0" lvl="0" indent="0" algn="ctr" rtl="0">
              <a:lnSpc>
                <a:spcPct val="150000"/>
              </a:lnSpc>
              <a:spcBef>
                <a:spcPts val="0"/>
              </a:spcBef>
              <a:spcAft>
                <a:spcPts val="0"/>
              </a:spcAft>
              <a:buClr>
                <a:srgbClr val="FFFFFF"/>
              </a:buClr>
              <a:buSzPts val="1800"/>
              <a:buFont typeface="Georgia"/>
              <a:buNone/>
            </a:pPr>
            <a:endParaRPr sz="30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FFFFFF"/>
              </a:buClr>
              <a:buSzPts val="3200"/>
              <a:buFont typeface="Georgia"/>
              <a:buNone/>
            </a:pPr>
            <a:endParaRPr sz="3000" b="0" i="0" u="none" strike="noStrike" cap="none">
              <a:solidFill>
                <a:srgbClr val="000000"/>
              </a:solidFill>
              <a:latin typeface="Arial"/>
              <a:ea typeface="Arial"/>
              <a:cs typeface="Arial"/>
              <a:sym typeface="Arial"/>
            </a:endParaRPr>
          </a:p>
        </p:txBody>
      </p:sp>
      <p:pic>
        <p:nvPicPr>
          <p:cNvPr id="75" name="Google Shape;75;p5" descr="Picture 1"/>
          <p:cNvPicPr preferRelativeResize="0"/>
          <p:nvPr/>
        </p:nvPicPr>
        <p:blipFill rotWithShape="1">
          <a:blip r:embed="rId3">
            <a:alphaModFix/>
          </a:blip>
          <a:srcRect/>
          <a:stretch/>
        </p:blipFill>
        <p:spPr>
          <a:xfrm>
            <a:off x="222738" y="5275383"/>
            <a:ext cx="1346200" cy="1346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6"/>
          <p:cNvSpPr txBox="1"/>
          <p:nvPr/>
        </p:nvSpPr>
        <p:spPr>
          <a:xfrm>
            <a:off x="4519305" y="657018"/>
            <a:ext cx="7282500" cy="51165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3200">
                <a:solidFill>
                  <a:schemeClr val="lt1"/>
                </a:solidFill>
                <a:latin typeface="Georgia"/>
                <a:ea typeface="Georgia"/>
                <a:cs typeface="Georgia"/>
                <a:sym typeface="Georgia"/>
              </a:rPr>
              <a:t>La esperanza es nuestra creencia en que las promesas de Dios se cumplen en Jesucristo.</a:t>
            </a: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3200" b="1">
                <a:solidFill>
                  <a:schemeClr val="lt1"/>
                </a:solidFill>
                <a:latin typeface="Georgia"/>
                <a:ea typeface="Georgia"/>
                <a:cs typeface="Georgia"/>
                <a:sym typeface="Georgia"/>
              </a:rPr>
              <a:t>¡Dios es nuestra esperanza hoy y siempre!</a:t>
            </a:r>
            <a:endParaRPr sz="3200" b="1">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3200" b="1">
                <a:solidFill>
                  <a:schemeClr val="lt1"/>
                </a:solidFill>
                <a:latin typeface="Georgia"/>
                <a:ea typeface="Georgia"/>
                <a:cs typeface="Georgia"/>
                <a:sym typeface="Georgia"/>
              </a:rPr>
              <a:t>¡Gracias a Dios por su don indescriptible!</a:t>
            </a:r>
            <a:endParaRPr sz="3200" b="1">
              <a:solidFill>
                <a:schemeClr val="lt1"/>
              </a:solidFill>
              <a:latin typeface="Georgia"/>
              <a:ea typeface="Georgia"/>
              <a:cs typeface="Georgia"/>
              <a:sym typeface="Georgia"/>
            </a:endParaRPr>
          </a:p>
        </p:txBody>
      </p:sp>
      <p:pic>
        <p:nvPicPr>
          <p:cNvPr id="81" name="Google Shape;81;p6" descr="Picture 1"/>
          <p:cNvPicPr preferRelativeResize="0"/>
          <p:nvPr/>
        </p:nvPicPr>
        <p:blipFill rotWithShape="1">
          <a:blip r:embed="rId3">
            <a:alphaModFix/>
          </a:blip>
          <a:srcRect/>
          <a:stretch/>
        </p:blipFill>
        <p:spPr>
          <a:xfrm>
            <a:off x="222738" y="5275383"/>
            <a:ext cx="1346200" cy="1346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5"/>
        <p:cNvGrpSpPr/>
        <p:nvPr/>
      </p:nvGrpSpPr>
      <p:grpSpPr>
        <a:xfrm>
          <a:off x="0" y="0"/>
          <a:ext cx="0" cy="0"/>
          <a:chOff x="0" y="0"/>
          <a:chExt cx="0" cy="0"/>
        </a:xfrm>
      </p:grpSpPr>
      <p:sp>
        <p:nvSpPr>
          <p:cNvPr id="86" name="Google Shape;86;p7"/>
          <p:cNvSpPr txBox="1"/>
          <p:nvPr/>
        </p:nvSpPr>
        <p:spPr>
          <a:xfrm>
            <a:off x="237625" y="178224"/>
            <a:ext cx="7497000" cy="6249300"/>
          </a:xfrm>
          <a:prstGeom prst="rect">
            <a:avLst/>
          </a:prstGeom>
          <a:noFill/>
          <a:ln>
            <a:noFill/>
          </a:ln>
        </p:spPr>
        <p:txBody>
          <a:bodyPr spcFirstLastPara="1" wrap="square" lIns="45700" tIns="45700" rIns="45700" bIns="45700"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3200">
                <a:solidFill>
                  <a:schemeClr val="lt1"/>
                </a:solidFill>
                <a:latin typeface="Georgia"/>
                <a:ea typeface="Georgia"/>
                <a:cs typeface="Georgia"/>
                <a:sym typeface="Georgia"/>
              </a:rPr>
              <a:t>En medio del tumulto de Cisjordania de Palestina/Israel, el Centro de Rehabilitación Star Mountain, una iniciativa de la Unidad Morava, continúa su labor con todos los hijos de Dios, sin</a:t>
            </a: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3200">
                <a:solidFill>
                  <a:schemeClr val="lt1"/>
                </a:solidFill>
                <a:latin typeface="Georgia"/>
                <a:ea typeface="Georgia"/>
                <a:cs typeface="Georgia"/>
                <a:sym typeface="Georgia"/>
              </a:rPr>
              <a:t>importar su raza, religión o credo. Atrapados en medio de obstáculos y contratiempos, los niños con discapacidad intelectual continúan aprendiendo juntos y encontrando esperanza.</a:t>
            </a:r>
            <a:endParaRPr sz="3200" i="0" u="none" strike="noStrike" cap="none">
              <a:solidFill>
                <a:schemeClr val="lt1"/>
              </a:solidFill>
              <a:latin typeface="Georgia"/>
              <a:ea typeface="Georgia"/>
              <a:cs typeface="Georgia"/>
              <a:sym typeface="Georgia"/>
            </a:endParaRPr>
          </a:p>
        </p:txBody>
      </p:sp>
      <p:sp>
        <p:nvSpPr>
          <p:cNvPr id="87" name="Google Shape;87;p7"/>
          <p:cNvSpPr txBox="1"/>
          <p:nvPr/>
        </p:nvSpPr>
        <p:spPr>
          <a:xfrm>
            <a:off x="7672525" y="282400"/>
            <a:ext cx="4548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pic>
        <p:nvPicPr>
          <p:cNvPr id="88" name="Google Shape;88;p7" title="DSC_0380.JPG"/>
          <p:cNvPicPr preferRelativeResize="0"/>
          <p:nvPr/>
        </p:nvPicPr>
        <p:blipFill rotWithShape="1">
          <a:blip r:embed="rId3">
            <a:alphaModFix/>
          </a:blip>
          <a:srcRect/>
          <a:stretch/>
        </p:blipFill>
        <p:spPr>
          <a:xfrm>
            <a:off x="7839626" y="1225850"/>
            <a:ext cx="4214688" cy="28091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2"/>
        <p:cNvGrpSpPr/>
        <p:nvPr/>
      </p:nvGrpSpPr>
      <p:grpSpPr>
        <a:xfrm>
          <a:off x="0" y="0"/>
          <a:ext cx="0" cy="0"/>
          <a:chOff x="0" y="0"/>
          <a:chExt cx="0" cy="0"/>
        </a:xfrm>
      </p:grpSpPr>
      <p:sp>
        <p:nvSpPr>
          <p:cNvPr id="93" name="Google Shape;93;g398615926df_0_0"/>
          <p:cNvSpPr txBox="1"/>
          <p:nvPr/>
        </p:nvSpPr>
        <p:spPr>
          <a:xfrm>
            <a:off x="175525" y="1265949"/>
            <a:ext cx="7497000" cy="2969100"/>
          </a:xfrm>
          <a:prstGeom prst="rect">
            <a:avLst/>
          </a:prstGeom>
          <a:noFill/>
          <a:ln>
            <a:noFill/>
          </a:ln>
        </p:spPr>
        <p:txBody>
          <a:bodyPr spcFirstLastPara="1" wrap="square" lIns="45700" tIns="45700" rIns="45700" bIns="45700" anchor="t" anchorCtr="0">
            <a:spAutoFit/>
          </a:bodyPr>
          <a:lstStyle/>
          <a:p>
            <a:pPr marL="0" lvl="0" indent="0" algn="ctr" rtl="0">
              <a:lnSpc>
                <a:spcPct val="115000"/>
              </a:lnSpc>
              <a:spcBef>
                <a:spcPts val="0"/>
              </a:spcBef>
              <a:spcAft>
                <a:spcPts val="0"/>
              </a:spcAft>
              <a:buClr>
                <a:schemeClr val="dk1"/>
              </a:buClr>
              <a:buSzPts val="1100"/>
              <a:buFont typeface="Arial"/>
              <a:buNone/>
            </a:pPr>
            <a:endParaRPr sz="4200" b="1">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4200" b="1">
                <a:solidFill>
                  <a:schemeClr val="lt1"/>
                </a:solidFill>
                <a:latin typeface="Georgia"/>
                <a:ea typeface="Georgia"/>
                <a:cs typeface="Georgia"/>
                <a:sym typeface="Georgia"/>
              </a:rPr>
              <a:t>Damos gracias a Dios por la esperanza que nace en nosotros.</a:t>
            </a:r>
            <a:endParaRPr sz="4200" b="1">
              <a:solidFill>
                <a:schemeClr val="lt1"/>
              </a:solidFill>
              <a:latin typeface="Georgia"/>
              <a:ea typeface="Georgia"/>
              <a:cs typeface="Georgia"/>
              <a:sym typeface="Georgia"/>
            </a:endParaRPr>
          </a:p>
        </p:txBody>
      </p:sp>
      <p:sp>
        <p:nvSpPr>
          <p:cNvPr id="94" name="Google Shape;94;g398615926df_0_0"/>
          <p:cNvSpPr txBox="1"/>
          <p:nvPr/>
        </p:nvSpPr>
        <p:spPr>
          <a:xfrm>
            <a:off x="7672525" y="282400"/>
            <a:ext cx="4548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pic>
        <p:nvPicPr>
          <p:cNvPr id="95" name="Google Shape;95;g398615926df_0_0" title="IMG_1195.JPG"/>
          <p:cNvPicPr preferRelativeResize="0"/>
          <p:nvPr/>
        </p:nvPicPr>
        <p:blipFill rotWithShape="1">
          <a:blip r:embed="rId3">
            <a:alphaModFix/>
          </a:blip>
          <a:srcRect/>
          <a:stretch/>
        </p:blipFill>
        <p:spPr>
          <a:xfrm>
            <a:off x="7839626" y="1567680"/>
            <a:ext cx="4214688" cy="28091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9"/>
        <p:cNvGrpSpPr/>
        <p:nvPr/>
      </p:nvGrpSpPr>
      <p:grpSpPr>
        <a:xfrm>
          <a:off x="0" y="0"/>
          <a:ext cx="0" cy="0"/>
          <a:chOff x="0" y="0"/>
          <a:chExt cx="0" cy="0"/>
        </a:xfrm>
      </p:grpSpPr>
      <p:sp>
        <p:nvSpPr>
          <p:cNvPr id="100" name="Google Shape;100;p8"/>
          <p:cNvSpPr txBox="1"/>
          <p:nvPr/>
        </p:nvSpPr>
        <p:spPr>
          <a:xfrm>
            <a:off x="4173770" y="312156"/>
            <a:ext cx="7692600" cy="5859900"/>
          </a:xfrm>
          <a:prstGeom prst="rect">
            <a:avLst/>
          </a:prstGeom>
          <a:noFill/>
          <a:ln>
            <a:noFill/>
          </a:ln>
        </p:spPr>
        <p:txBody>
          <a:bodyPr spcFirstLastPara="1" wrap="square" lIns="45700" tIns="45700" rIns="45700" bIns="45700" anchor="t" anchorCtr="0">
            <a:spAutoFit/>
          </a:bodyPr>
          <a:lstStyle/>
          <a:p>
            <a:pPr marL="0" lvl="0" indent="0" algn="l" rtl="0">
              <a:lnSpc>
                <a:spcPct val="115000"/>
              </a:lnSpc>
              <a:spcBef>
                <a:spcPts val="0"/>
              </a:spcBef>
              <a:spcAft>
                <a:spcPts val="0"/>
              </a:spcAft>
              <a:buClr>
                <a:schemeClr val="dk1"/>
              </a:buClr>
              <a:buSzPts val="1100"/>
              <a:buFont typeface="Arial"/>
              <a:buNone/>
            </a:pPr>
            <a:endParaRPr sz="4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3200">
                <a:solidFill>
                  <a:schemeClr val="lt1"/>
                </a:solidFill>
                <a:latin typeface="Georgia"/>
                <a:ea typeface="Georgia"/>
                <a:cs typeface="Georgia"/>
                <a:sym typeface="Georgia"/>
              </a:rPr>
              <a:t>En Miami Gardens, Florida, la Iglesia Morava de Margate se prepara para brindar apoyo espiritual a reclusos y funcionarios penitenciarios del condado de Broward, Florida.</a:t>
            </a: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endParaRPr sz="3200">
              <a:solidFill>
                <a:schemeClr val="lt1"/>
              </a:solidFill>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n-US" sz="3200" b="1">
                <a:solidFill>
                  <a:schemeClr val="lt1"/>
                </a:solidFill>
                <a:latin typeface="Georgia"/>
                <a:ea typeface="Georgia"/>
                <a:cs typeface="Georgia"/>
                <a:sym typeface="Georgia"/>
              </a:rPr>
              <a:t>Damos gracias a Dios por la esperanza que nace en nosotros.</a:t>
            </a:r>
            <a:endParaRPr sz="3200" b="1">
              <a:solidFill>
                <a:schemeClr val="lt1"/>
              </a:solidFill>
              <a:latin typeface="Georgia"/>
              <a:ea typeface="Georgia"/>
              <a:cs typeface="Georgia"/>
              <a:sym typeface="Georgia"/>
            </a:endParaRPr>
          </a:p>
          <a:p>
            <a:pPr marL="0" marR="0" lvl="0" indent="0" algn="l" rtl="0">
              <a:lnSpc>
                <a:spcPct val="115000"/>
              </a:lnSpc>
              <a:spcBef>
                <a:spcPts val="0"/>
              </a:spcBef>
              <a:spcAft>
                <a:spcPts val="0"/>
              </a:spcAft>
              <a:buClr>
                <a:schemeClr val="dk1"/>
              </a:buClr>
              <a:buSzPts val="1100"/>
              <a:buFont typeface="Arial"/>
              <a:buNone/>
            </a:pPr>
            <a:endParaRPr sz="3200" b="0" i="0" u="none" strike="noStrike" cap="none">
              <a:solidFill>
                <a:schemeClr val="lt1"/>
              </a:solidFill>
              <a:latin typeface="Georgia"/>
              <a:ea typeface="Georgia"/>
              <a:cs typeface="Georgia"/>
              <a:sym typeface="Georgia"/>
            </a:endParaRPr>
          </a:p>
        </p:txBody>
      </p:sp>
      <p:pic>
        <p:nvPicPr>
          <p:cNvPr id="101" name="Google Shape;101;p8" title="Margate.png"/>
          <p:cNvPicPr preferRelativeResize="0"/>
          <p:nvPr/>
        </p:nvPicPr>
        <p:blipFill rotWithShape="1">
          <a:blip r:embed="rId3">
            <a:alphaModFix/>
          </a:blip>
          <a:srcRect/>
          <a:stretch/>
        </p:blipFill>
        <p:spPr>
          <a:xfrm>
            <a:off x="402400" y="1314250"/>
            <a:ext cx="3855720" cy="385572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555</Words>
  <Application>Microsoft Macintosh PowerPoint</Application>
  <PresentationFormat>Widescreen</PresentationFormat>
  <Paragraphs>46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Georgia</vt:lpstr>
      <vt:lpstr>Geo</vt:lpstr>
      <vt:lpstr>Arial</vt:lpstr>
      <vt:lpstr>Play</vt:lpstr>
      <vt:lpstr>Office Theme</vt:lpstr>
      <vt:lpstr>Primer Domingo de Adviento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Mike Riess</cp:lastModifiedBy>
  <cp:revision>1</cp:revision>
  <dcterms:modified xsi:type="dcterms:W3CDTF">2025-10-30T18:17:26Z</dcterms:modified>
</cp:coreProperties>
</file>